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9" r:id="rId9"/>
    <p:sldId id="263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21/02/1439</a:t>
            </a:fld>
            <a:endParaRPr lang="ar-SA" dirty="0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 dirty="0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 spd="med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21/02/1439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 spd="med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21/02/1439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 spd="med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21/02/1439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transition spd="med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21/02/1439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21/02/1439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21/02/1439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21/02/1439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21/02/1439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 spd="med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21/02/1439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21/02/1439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21/02/1439</a:t>
            </a:fld>
            <a:endParaRPr lang="ar-SA" dirty="0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 dirty="0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sh/>
  </p:transition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sz="4000" dirty="0" smtClean="0">
                <a:latin typeface="Andalus" pitchFamily="18" charset="-78"/>
                <a:cs typeface="Andalus" pitchFamily="18" charset="-78"/>
              </a:rPr>
              <a:t>محاضره في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>
                <a:solidFill>
                  <a:schemeClr val="tx1"/>
                </a:solidFill>
                <a:latin typeface="Bradley Hand ITC" pitchFamily="66" charset="0"/>
              </a:rPr>
              <a:t>الأسس العلمية للإدارة</a:t>
            </a:r>
            <a:endParaRPr lang="ar-SA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د/محمد عبد المحسن</a:t>
            </a:r>
          </a:p>
          <a:p>
            <a:pPr algn="ctr"/>
            <a:r>
              <a:rPr lang="ar-SA" dirty="0" smtClean="0">
                <a:solidFill>
                  <a:schemeClr val="accent3">
                    <a:lumMod val="50000"/>
                  </a:schemeClr>
                </a:solidFill>
              </a:rPr>
              <a:t>رئيس قسم الإدارة الرياضية والترويح</a:t>
            </a:r>
            <a:endParaRPr lang="ar-SA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000" dirty="0" smtClean="0">
                <a:solidFill>
                  <a:schemeClr val="accent3">
                    <a:lumMod val="50000"/>
                  </a:schemeClr>
                </a:solidFill>
                <a:cs typeface="DecoType Thuluth" pitchFamily="2" charset="-78"/>
              </a:rPr>
              <a:t>الأساليب الإدارية الحديثة</a:t>
            </a:r>
            <a:endParaRPr lang="ar-SA" sz="6000" dirty="0">
              <a:solidFill>
                <a:schemeClr val="accent3">
                  <a:lumMod val="50000"/>
                </a:schemeClr>
              </a:solidFill>
              <a:cs typeface="DecoType Thuluth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dirty="0" smtClean="0">
                <a:solidFill>
                  <a:srgbClr val="FF0000"/>
                </a:solidFill>
              </a:rPr>
              <a:t>الإدارة بالأهداف</a:t>
            </a:r>
            <a:endParaRPr lang="ar-SA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EG" b="1" dirty="0" smtClean="0">
                <a:solidFill>
                  <a:srgbClr val="FF0000"/>
                </a:solidFill>
              </a:rPr>
              <a:t>توجد مصطلحات كثيرة يستخدمها المؤلفون للتعبير عن ((الإدارة بالأهداف)) </a:t>
            </a:r>
            <a:r>
              <a:rPr lang="ar-SA" b="1" dirty="0" smtClean="0">
                <a:solidFill>
                  <a:srgbClr val="FF0000"/>
                </a:solidFill>
              </a:rPr>
              <a:t>منها:</a:t>
            </a:r>
          </a:p>
          <a:p>
            <a:pPr>
              <a:buFont typeface="Wingdings" pitchFamily="2" charset="2"/>
              <a:buChar char="§"/>
            </a:pPr>
            <a:r>
              <a:rPr lang="ar-EG" sz="3200" dirty="0" smtClean="0"/>
              <a:t>الإدارة بالأهداف والنتائج.</a:t>
            </a:r>
            <a:endParaRPr lang="en-US" sz="3200" dirty="0" smtClean="0"/>
          </a:p>
          <a:p>
            <a:pPr>
              <a:buFont typeface="Wingdings" pitchFamily="2" charset="2"/>
              <a:buChar char="§"/>
            </a:pPr>
            <a:r>
              <a:rPr lang="ar-EG" sz="3200" dirty="0" smtClean="0"/>
              <a:t>الإدارة بالنتائج.</a:t>
            </a:r>
            <a:endParaRPr lang="en-US" sz="3200" dirty="0" smtClean="0"/>
          </a:p>
          <a:p>
            <a:pPr>
              <a:buFont typeface="Wingdings" pitchFamily="2" charset="2"/>
              <a:buChar char="§"/>
            </a:pPr>
            <a:r>
              <a:rPr lang="ar-EG" sz="3200" dirty="0" smtClean="0"/>
              <a:t>الإدارة بالاتفاق.</a:t>
            </a:r>
            <a:endParaRPr lang="en-US" sz="3200" dirty="0" smtClean="0"/>
          </a:p>
          <a:p>
            <a:pPr>
              <a:buFont typeface="Wingdings" pitchFamily="2" charset="2"/>
              <a:buChar char="§"/>
            </a:pPr>
            <a:r>
              <a:rPr lang="ar-EG" sz="3200" dirty="0" smtClean="0"/>
              <a:t>الإدارة بالالتزام.</a:t>
            </a:r>
            <a:endParaRPr lang="en-US" sz="3200" dirty="0" smtClean="0"/>
          </a:p>
          <a:p>
            <a:pPr>
              <a:buFont typeface="Wingdings" pitchFamily="2" charset="2"/>
              <a:buChar char="§"/>
            </a:pPr>
            <a:r>
              <a:rPr lang="ar-EG" sz="3200" dirty="0" smtClean="0"/>
              <a:t>الإدارة بالإنتاجية.</a:t>
            </a:r>
            <a:endParaRPr lang="en-US" sz="3200" dirty="0" smtClean="0"/>
          </a:p>
          <a:p>
            <a:pPr>
              <a:buFont typeface="Wingdings" pitchFamily="2" charset="2"/>
              <a:buChar char="§"/>
            </a:pPr>
            <a:r>
              <a:rPr lang="ar-EG" sz="3200" dirty="0" smtClean="0"/>
              <a:t>الإدارة بالجهد الجماعي لتحقيق الأهداف.</a:t>
            </a:r>
            <a:endParaRPr lang="en-US" sz="3200" dirty="0" smtClean="0"/>
          </a:p>
          <a:p>
            <a:pPr>
              <a:buNone/>
            </a:pP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ماهية الإدارة بالأهداف </a:t>
            </a:r>
            <a:endParaRPr lang="ar-SA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ar-EG" sz="4400" b="1" dirty="0" smtClean="0"/>
              <a:t>عملية الإدارة</a:t>
            </a:r>
            <a:r>
              <a:rPr lang="ar-SA" sz="4400" b="1" dirty="0" smtClean="0"/>
              <a:t>.</a:t>
            </a:r>
            <a:endParaRPr lang="en-US" sz="4400" dirty="0" smtClean="0"/>
          </a:p>
          <a:p>
            <a:pPr>
              <a:buFont typeface="Arial" pitchFamily="34" charset="0"/>
              <a:buChar char="•"/>
            </a:pPr>
            <a:r>
              <a:rPr lang="ar-EG" sz="4400" b="1" dirty="0" smtClean="0"/>
              <a:t>الأهداف</a:t>
            </a:r>
            <a:r>
              <a:rPr lang="ar-SA" sz="4400" b="1" dirty="0" smtClean="0"/>
              <a:t>.</a:t>
            </a:r>
            <a:endParaRPr lang="en-US" sz="4400" dirty="0" smtClean="0"/>
          </a:p>
          <a:p>
            <a:pPr>
              <a:buFont typeface="Arial" pitchFamily="34" charset="0"/>
              <a:buChar char="•"/>
            </a:pPr>
            <a:r>
              <a:rPr lang="ar-EG" sz="4400" b="1" dirty="0" smtClean="0"/>
              <a:t>النتائج</a:t>
            </a:r>
            <a:r>
              <a:rPr lang="ar-SA" sz="4400" b="1" dirty="0" smtClean="0"/>
              <a:t>.</a:t>
            </a:r>
            <a:endParaRPr lang="en-US" sz="4400" dirty="0" smtClean="0"/>
          </a:p>
          <a:p>
            <a:pPr>
              <a:buFont typeface="Arial" pitchFamily="34" charset="0"/>
              <a:buChar char="•"/>
            </a:pPr>
            <a:r>
              <a:rPr lang="ar-EG" sz="4400" b="1" dirty="0" smtClean="0"/>
              <a:t>المعايير</a:t>
            </a:r>
            <a:r>
              <a:rPr lang="ar-SA" sz="4400" b="1" dirty="0" smtClean="0"/>
              <a:t>.</a:t>
            </a:r>
            <a:endParaRPr lang="en-US" sz="4400" dirty="0" smtClean="0"/>
          </a:p>
          <a:p>
            <a:pPr>
              <a:buFont typeface="Arial" pitchFamily="34" charset="0"/>
              <a:buChar char="•"/>
            </a:pPr>
            <a:r>
              <a:rPr lang="ar-EG" sz="4400" b="1" dirty="0" smtClean="0"/>
              <a:t>المشاركة</a:t>
            </a:r>
            <a:r>
              <a:rPr lang="ar-SA" sz="4400" b="1" dirty="0" smtClean="0"/>
              <a:t>.</a:t>
            </a:r>
            <a:endParaRPr lang="en-US" sz="4400" dirty="0" smtClean="0"/>
          </a:p>
          <a:p>
            <a:pPr>
              <a:buFont typeface="Arial" pitchFamily="34" charset="0"/>
              <a:buChar char="•"/>
            </a:pPr>
            <a:r>
              <a:rPr lang="ar-EG" sz="4400" b="1" dirty="0" smtClean="0"/>
              <a:t>التطوير</a:t>
            </a:r>
            <a:r>
              <a:rPr lang="ar-SA" sz="4400" b="1" dirty="0" smtClean="0"/>
              <a:t>.</a:t>
            </a:r>
            <a:endParaRPr lang="ar-SA" sz="44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EG" dirty="0" smtClean="0"/>
              <a:t/>
            </a:r>
            <a:br>
              <a:rPr lang="ar-EG" dirty="0" smtClean="0"/>
            </a:br>
            <a:r>
              <a:rPr lang="ar-EG" dirty="0" smtClean="0"/>
              <a:t>المفاهيم الأساسية للإدارة بالأهداف 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929354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ar-EG" sz="3200" dirty="0" smtClean="0"/>
              <a:t>يعتبر العنصر الإنساني أحد العوامل الحاسمة في عمل الأجهزة وتحريكها، وكذلك في وضع الخطط وتنفيذها.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ar-EG" sz="3200" dirty="0" smtClean="0"/>
              <a:t>يصاحب مفهوم النضوج والرقابة الذاتية وتحمل المسئولية مفهوما آخر هاما هو قابلية الإنسان للتقدم والتطور والابتكار والتجديد</a:t>
            </a:r>
            <a:r>
              <a:rPr lang="ar-SA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ar-EG" sz="3200" dirty="0" smtClean="0"/>
              <a:t>تنطلق الإدارة من الأهداف وليس الأنشطة أو الأفعال</a:t>
            </a:r>
            <a:r>
              <a:rPr lang="ar-SA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ar-EG" sz="3200" dirty="0" smtClean="0"/>
              <a:t>تزيد مساهمة المديرين والأفراد في تحقيق أهداف المؤسسة إذا فهموا وتعرفوا على الأهداف</a:t>
            </a:r>
            <a:r>
              <a:rPr lang="ar-SA" sz="3200" dirty="0" smtClean="0"/>
              <a:t>.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EG" dirty="0" smtClean="0"/>
              <a:t>فلسفة الإدارة بالأهداف 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ar-EG" sz="3200" dirty="0" smtClean="0"/>
              <a:t>مصالح الأفراد ومصالح المؤسسة ليست بالضرورة متعارضة أو متناقضة</a:t>
            </a:r>
            <a:r>
              <a:rPr lang="ar-SA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ar-EG" sz="3200" dirty="0" smtClean="0"/>
              <a:t>لا توجد طريقة مثلى للأداء</a:t>
            </a:r>
            <a:r>
              <a:rPr lang="ar-SA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ar-EG" sz="3200" dirty="0" smtClean="0"/>
              <a:t>للقيمة الداخلية للعمل وزن كبير عند الأشخاص الناضجين</a:t>
            </a:r>
            <a:r>
              <a:rPr lang="ar-SA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ar-EG" sz="3200" dirty="0" smtClean="0"/>
              <a:t>التعاون بين كافة الأطراف المعنية لتحقيق الأهداف المشتركة</a:t>
            </a:r>
            <a:r>
              <a:rPr lang="ar-SA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ar-EG" sz="3200" dirty="0" smtClean="0"/>
              <a:t>توفير شبكة اتصالات جيدة على كافة المستويات التنظيمية بين الأفراد وأنفسهم وبينهم وبين جماعات العمل في الإدارات والأقسام الأخرى وبين المديرين وبعضهم وبينهم وبين رؤسائهم.</a:t>
            </a:r>
            <a:endParaRPr lang="ar-SA" sz="3200" dirty="0" smtClean="0"/>
          </a:p>
          <a:p>
            <a:pPr>
              <a:buFont typeface="Arial" pitchFamily="34" charset="0"/>
              <a:buChar char="•"/>
            </a:pPr>
            <a:r>
              <a:rPr lang="ar-EG" sz="3200" dirty="0" smtClean="0"/>
              <a:t>القيادة الإدارية في ظل الإدارة بالأهداف مختلفة قليلا عما هو عليه الحال في بعض النظريات الأخرى للإدارة</a:t>
            </a:r>
            <a:r>
              <a:rPr lang="ar-SA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ar-SA" sz="3200" dirty="0"/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EG" dirty="0" smtClean="0"/>
              <a:t>يمكن النظر إلى الإدارة بالأهداف من ثلاث زوايا هي:</a:t>
            </a:r>
            <a:endParaRPr lang="en-US" dirty="0" smtClean="0"/>
          </a:p>
          <a:p>
            <a:r>
              <a:rPr lang="ar-EG" b="1" dirty="0" smtClean="0"/>
              <a:t>المرحلة الأولى (الزاوية الأولى) :</a:t>
            </a:r>
            <a:endParaRPr lang="en-US" dirty="0" smtClean="0"/>
          </a:p>
          <a:p>
            <a:pPr>
              <a:buNone/>
            </a:pPr>
            <a:r>
              <a:rPr lang="ar-EG" dirty="0" smtClean="0"/>
              <a:t>الإدارة بالأهداف تعبر عن نظام لتقويم الأداء تستخدم فيه معايير لقياس الأداء، وقوامها النتائج المتوقعة من الأفراد.</a:t>
            </a:r>
            <a:endParaRPr lang="en-US" dirty="0" smtClean="0"/>
          </a:p>
          <a:p>
            <a:r>
              <a:rPr lang="ar-EG" b="1" dirty="0" smtClean="0"/>
              <a:t>المرحلة الثانية (الزاوية الثانية) :</a:t>
            </a:r>
            <a:endParaRPr lang="en-US" dirty="0" smtClean="0"/>
          </a:p>
          <a:p>
            <a:pPr>
              <a:buNone/>
            </a:pPr>
            <a:r>
              <a:rPr lang="ar-EG" dirty="0" smtClean="0"/>
              <a:t> لإدارة بالأهداف تحاول أن تجيب على أسئلة تخطيطية ورقابية محددة.</a:t>
            </a:r>
            <a:endParaRPr lang="en-US" dirty="0" smtClean="0"/>
          </a:p>
          <a:p>
            <a:r>
              <a:rPr lang="ar-EG" b="1" dirty="0" smtClean="0"/>
              <a:t>المرحلة الثالثة (الزاوية الثالثة) :</a:t>
            </a:r>
            <a:endParaRPr lang="en-US" dirty="0" smtClean="0"/>
          </a:p>
          <a:p>
            <a:pPr>
              <a:buNone/>
            </a:pPr>
            <a:r>
              <a:rPr lang="ar-EG" dirty="0" smtClean="0"/>
              <a:t>الإدارة بالأهداف أسلوب شامل للتطوير، وطريقة جديدة للتفكير، ومنهج عضوي متحرك يجمع وظائف الإدارة وهي التخطيط والتنظيم والتوجيه والقيادة والرقابة</a:t>
            </a:r>
            <a:r>
              <a:rPr lang="ar-SA" dirty="0" smtClean="0"/>
              <a:t>.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ar-EG" dirty="0" smtClean="0"/>
              <a:t>تطوير الأداء بالأهداف 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معاني يلزم تثبيتها  في إطار الإدارة بالأهداف</a:t>
            </a:r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57158" y="2143116"/>
            <a:ext cx="4040188" cy="39417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EG" b="1" dirty="0" smtClean="0"/>
              <a:t>السلطة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ar-EG" b="1" dirty="0" smtClean="0"/>
              <a:t> العلاقات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ar-EG" b="1" dirty="0" smtClean="0"/>
              <a:t> التحفيز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ar-EG" b="1" dirty="0" smtClean="0"/>
              <a:t>معالجة الأخطاء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ar-EG" b="1" dirty="0" smtClean="0"/>
              <a:t>معالجة الصراعات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ar-EG" b="1" dirty="0" smtClean="0"/>
              <a:t>تقويم الناس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ar-EG" b="1" dirty="0" smtClean="0"/>
              <a:t>الصفات الشخصية 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3438" y="2285992"/>
            <a:ext cx="4041775" cy="39417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EG" b="1" dirty="0" smtClean="0"/>
              <a:t>الفكرة المسيطرة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ar-EG" b="1" dirty="0" smtClean="0"/>
              <a:t>الافتراضات الأساسية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ar-EG" b="1" dirty="0" smtClean="0"/>
              <a:t> التخطيط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ar-EG" b="1" dirty="0" smtClean="0"/>
              <a:t>التنظيم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ar-EG" b="1" dirty="0" smtClean="0"/>
              <a:t>لإشراف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ar-EG" b="1" dirty="0" smtClean="0"/>
              <a:t>الرقابة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ar-EG" b="1" dirty="0" smtClean="0"/>
              <a:t>لأهداف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ar-SA" b="1" dirty="0" smtClean="0"/>
              <a:t>ا</a:t>
            </a:r>
            <a:r>
              <a:rPr lang="ar-EG" b="1" dirty="0" smtClean="0"/>
              <a:t>لزمن</a:t>
            </a:r>
            <a:endParaRPr lang="ar-SA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7209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endParaRPr lang="ar-SA" sz="7200" dirty="0" smtClean="0"/>
          </a:p>
          <a:p>
            <a:pPr algn="ctr">
              <a:buNone/>
            </a:pPr>
            <a:endParaRPr lang="ar-SA" sz="7200" dirty="0" smtClean="0"/>
          </a:p>
          <a:p>
            <a:pPr algn="ctr">
              <a:buNone/>
            </a:pPr>
            <a:r>
              <a:rPr lang="ar-SA" sz="8800" b="1" dirty="0" smtClean="0">
                <a:ln w="1905">
                  <a:solidFill>
                    <a:srgbClr val="7030A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60000" endA="900" endPos="60000" dist="60007" dir="5400000" sy="-100000" algn="bl" rotWithShape="0"/>
                </a:effectLst>
                <a:latin typeface="Andalus" pitchFamily="18" charset="-78"/>
                <a:cs typeface="Andalus" pitchFamily="18" charset="-78"/>
              </a:rPr>
              <a:t>شكراً لحسن استماعكم</a:t>
            </a:r>
            <a:endParaRPr lang="ar-SA" sz="8800" b="1" dirty="0">
              <a:ln w="1905">
                <a:solidFill>
                  <a:srgbClr val="7030A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63500" dist="50800" dir="8100000">
                  <a:prstClr val="black">
                    <a:alpha val="50000"/>
                  </a:prstClr>
                </a:innerShdw>
                <a:reflection blurRad="6350" stA="60000" endA="900" endPos="60000" dist="60007" dir="5400000" sy="-100000" algn="bl" rotWithShape="0"/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</TotalTime>
  <Words>328</Words>
  <PresentationFormat>عرض على الشاشة (3:4)‏</PresentationFormat>
  <Paragraphs>58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ملتقى</vt:lpstr>
      <vt:lpstr>محاضره في الأسس العلمية للإدارة</vt:lpstr>
      <vt:lpstr>الأساليب الإدارية الحديثة</vt:lpstr>
      <vt:lpstr>ماهية الإدارة بالأهداف </vt:lpstr>
      <vt:lpstr> المفاهيم الأساسية للإدارة بالأهداف  </vt:lpstr>
      <vt:lpstr>فلسفة الإدارة بالأهداف  </vt:lpstr>
      <vt:lpstr>الشريحة 6</vt:lpstr>
      <vt:lpstr>تطوير الأداء بالأهداف  </vt:lpstr>
      <vt:lpstr>معاني يلزم تثبيتها  في إطار الإدارة بالأهداف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Dell</cp:lastModifiedBy>
  <cp:revision>8</cp:revision>
  <dcterms:created xsi:type="dcterms:W3CDTF">2017-11-08T18:08:48Z</dcterms:created>
  <dcterms:modified xsi:type="dcterms:W3CDTF">2017-11-10T14:14:45Z</dcterms:modified>
</cp:coreProperties>
</file>